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2"/>
  </p:notesMasterIdLst>
  <p:sldIdLst>
    <p:sldId id="256" r:id="rId3"/>
    <p:sldId id="296" r:id="rId4"/>
    <p:sldId id="297" r:id="rId5"/>
    <p:sldId id="321" r:id="rId6"/>
    <p:sldId id="306" r:id="rId7"/>
    <p:sldId id="280" r:id="rId8"/>
    <p:sldId id="303" r:id="rId9"/>
    <p:sldId id="304" r:id="rId10"/>
    <p:sldId id="299" r:id="rId11"/>
    <p:sldId id="300" r:id="rId12"/>
    <p:sldId id="298" r:id="rId13"/>
    <p:sldId id="307" r:id="rId14"/>
    <p:sldId id="310" r:id="rId15"/>
    <p:sldId id="311" r:id="rId16"/>
    <p:sldId id="302" r:id="rId17"/>
    <p:sldId id="317" r:id="rId18"/>
    <p:sldId id="281" r:id="rId19"/>
    <p:sldId id="283" r:id="rId20"/>
    <p:sldId id="284" r:id="rId2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B0CC"/>
    <a:srgbClr val="95CEF0"/>
    <a:srgbClr val="66CCEB"/>
    <a:srgbClr val="66CCFF"/>
    <a:srgbClr val="000000"/>
    <a:srgbClr val="F9F90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84" autoAdjust="0"/>
    <p:restoredTop sz="94660"/>
  </p:normalViewPr>
  <p:slideViewPr>
    <p:cSldViewPr snapToGrid="0" showGuides="1">
      <p:cViewPr varScale="1">
        <p:scale>
          <a:sx n="72" d="100"/>
          <a:sy n="72" d="100"/>
        </p:scale>
        <p:origin x="300" y="6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5" Type="http://schemas.openxmlformats.org/officeDocument/2006/relationships/tableStyles" Target="tableStyles.xml"/><Relationship Id="rId24" Type="http://schemas.openxmlformats.org/officeDocument/2006/relationships/viewProps" Target="viewProps.xml"/><Relationship Id="rId23" Type="http://schemas.openxmlformats.org/officeDocument/2006/relationships/presProps" Target="presProps.xml"/><Relationship Id="rId22" Type="http://schemas.openxmlformats.org/officeDocument/2006/relationships/notesMaster" Target="notesMasters/notesMaster1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7D500-880D-4403-AD24-852D11A6969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F57A8-7929-4AE1-BD40-8A33821AC3C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7D500-880D-4403-AD24-852D11A6969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F57A8-7929-4AE1-BD40-8A33821AC3C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7D500-880D-4403-AD24-852D11A6969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F57A8-7929-4AE1-BD40-8A33821AC3C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7D500-880D-4403-AD24-852D11A6969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F57A8-7929-4AE1-BD40-8A33821AC3C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7D500-880D-4403-AD24-852D11A6969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F57A8-7929-4AE1-BD40-8A33821AC3C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7D500-880D-4403-AD24-852D11A69698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F57A8-7929-4AE1-BD40-8A33821AC3C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7D500-880D-4403-AD24-852D11A69698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F57A8-7929-4AE1-BD40-8A33821AC3C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7D500-880D-4403-AD24-852D11A6969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F57A8-7929-4AE1-BD40-8A33821AC3C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7D500-880D-4403-AD24-852D11A69698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F57A8-7929-4AE1-BD40-8A33821AC3C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7D500-880D-4403-AD24-852D11A69698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F57A8-7929-4AE1-BD40-8A33821AC3C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7D500-880D-4403-AD24-852D11A69698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F57A8-7929-4AE1-BD40-8A33821AC3C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27D500-880D-4403-AD24-852D11A6969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5F57A8-7929-4AE1-BD40-8A33821AC3C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8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5.png"/><Relationship Id="rId1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8.png"/><Relationship Id="rId1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17.png"/><Relationship Id="rId7" Type="http://schemas.openxmlformats.org/officeDocument/2006/relationships/image" Target="../media/image16.png"/><Relationship Id="rId6" Type="http://schemas.openxmlformats.org/officeDocument/2006/relationships/image" Target="../media/image15.png"/><Relationship Id="rId5" Type="http://schemas.openxmlformats.org/officeDocument/2006/relationships/image" Target="../media/image6.png"/><Relationship Id="rId4" Type="http://schemas.openxmlformats.org/officeDocument/2006/relationships/image" Target="../media/image14.png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23.png"/><Relationship Id="rId7" Type="http://schemas.openxmlformats.org/officeDocument/2006/relationships/image" Target="../media/image22.png"/><Relationship Id="rId6" Type="http://schemas.openxmlformats.org/officeDocument/2006/relationships/image" Target="../media/image21.png"/><Relationship Id="rId5" Type="http://schemas.openxmlformats.org/officeDocument/2006/relationships/image" Target="../media/image8.png"/><Relationship Id="rId4" Type="http://schemas.openxmlformats.org/officeDocument/2006/relationships/image" Target="../media/image20.png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6.png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4"/>
          <p:cNvSpPr txBox="1"/>
          <p:nvPr/>
        </p:nvSpPr>
        <p:spPr>
          <a:xfrm>
            <a:off x="2298700" y="2380160"/>
            <a:ext cx="759460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5400" dirty="0">
                <a:latin typeface="Songti SC Regular" panose="02010800040101010101" charset="-122"/>
                <a:ea typeface="Songti SC Regular" panose="02010800040101010101" charset="-122"/>
              </a:rPr>
              <a:t>混杂场景下物体分割与位姿估计</a:t>
            </a:r>
            <a:endParaRPr lang="zh-CN" altLang="en-US" sz="5400" dirty="0">
              <a:latin typeface="Songti SC Regular" panose="02010800040101010101" charset="-122"/>
              <a:ea typeface="Songti SC Regular" panose="02010800040101010101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723640" y="4700270"/>
            <a:ext cx="4744720" cy="10147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000" dirty="0">
                <a:latin typeface="Songti SC Regular" panose="02010800040101010101" charset="-122"/>
                <a:ea typeface="Songti SC Regular" panose="02010800040101010101" charset="-122"/>
                <a:cs typeface="Songti SC Regular" panose="02010800040101010101" charset="-122"/>
              </a:rPr>
              <a:t>指导老师：王越</a:t>
            </a:r>
            <a:endParaRPr lang="en-US" altLang="zh-CN" sz="2000" dirty="0">
              <a:latin typeface="Songti SC Regular" panose="02010800040101010101" charset="-122"/>
              <a:ea typeface="Songti SC Regular" panose="02010800040101010101" charset="-122"/>
              <a:cs typeface="Songti SC Regular" panose="02010800040101010101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000" dirty="0">
                <a:latin typeface="Songti SC Regular" panose="02010800040101010101" charset="-122"/>
                <a:ea typeface="Songti SC Regular" panose="02010800040101010101" charset="-122"/>
                <a:cs typeface="Songti SC Regular" panose="02010800040101010101" charset="-122"/>
              </a:rPr>
              <a:t>参与成员：</a:t>
            </a:r>
            <a:r>
              <a:rPr lang="en-US" altLang="zh-CN" sz="2000" dirty="0">
                <a:latin typeface="Songti SC Regular" panose="02010800040101010101" charset="-122"/>
                <a:ea typeface="Songti SC Regular" panose="02010800040101010101" charset="-122"/>
                <a:cs typeface="Songti SC Regular" panose="02010800040101010101" charset="-122"/>
              </a:rPr>
              <a:t>xh38, Chenrui Han, Haozhe Du</a:t>
            </a:r>
            <a:endParaRPr lang="en-US" altLang="zh-CN" sz="2000" dirty="0">
              <a:latin typeface="Songti SC Regular" panose="02010800040101010101" charset="-122"/>
              <a:ea typeface="Songti SC Regular" panose="02010800040101010101" charset="-122"/>
              <a:cs typeface="Songti SC Regular" panose="02010800040101010101" charset="-122"/>
            </a:endParaRPr>
          </a:p>
        </p:txBody>
      </p:sp>
      <p:sp>
        <p:nvSpPr>
          <p:cNvPr id="16" name="Oval 65"/>
          <p:cNvSpPr>
            <a:spLocks noChangeArrowheads="1"/>
          </p:cNvSpPr>
          <p:nvPr/>
        </p:nvSpPr>
        <p:spPr bwMode="auto">
          <a:xfrm flipV="1">
            <a:off x="2595845" y="4526640"/>
            <a:ext cx="7000310" cy="58060"/>
          </a:xfrm>
          <a:prstGeom prst="ellipse">
            <a:avLst/>
          </a:prstGeom>
          <a:solidFill>
            <a:schemeClr val="tx1"/>
          </a:solidFill>
          <a:ln w="9525">
            <a:noFill/>
            <a:rou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 kern="0">
              <a:solidFill>
                <a:sysClr val="windowText" lastClr="000000"/>
              </a:solidFill>
              <a:latin typeface="Arial" panose="020B0604020202090204" pitchFamily="34" charset="0"/>
              <a:ea typeface="宋体" panose="02010600030101010101" pitchFamily="2" charset="-122"/>
            </a:endParaRPr>
          </a:p>
        </p:txBody>
      </p:sp>
      <p:sp>
        <p:nvSpPr>
          <p:cNvPr id="17" name="Oval 65"/>
          <p:cNvSpPr>
            <a:spLocks noChangeArrowheads="1"/>
          </p:cNvSpPr>
          <p:nvPr/>
        </p:nvSpPr>
        <p:spPr bwMode="auto">
          <a:xfrm flipV="1">
            <a:off x="2595845" y="2201907"/>
            <a:ext cx="7000310" cy="58060"/>
          </a:xfrm>
          <a:prstGeom prst="ellipse">
            <a:avLst/>
          </a:prstGeom>
          <a:solidFill>
            <a:schemeClr val="tx1"/>
          </a:solidFill>
          <a:ln w="9525">
            <a:noFill/>
            <a:rou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 sz="1600" kern="0">
              <a:solidFill>
                <a:sysClr val="windowText" lastClr="000000"/>
              </a:solidFill>
              <a:latin typeface="Arial" panose="020B0604020202090204" pitchFamily="34" charset="0"/>
              <a:ea typeface="宋体" panose="02010600030101010101" pitchFamily="2" charset="-122"/>
            </a:endParaRPr>
          </a:p>
        </p:txBody>
      </p:sp>
      <p:pic>
        <p:nvPicPr>
          <p:cNvPr id="6" name="图片 5" descr="C:\Users\apple\AppData\Local\Temp\1585123407(1).png"/>
          <p:cNvPicPr/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92" y="125540"/>
            <a:ext cx="6084326" cy="14538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90555" y="552690"/>
            <a:ext cx="77832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ngti SC Regular" panose="02010800040101010101" charset="-122"/>
                <a:ea typeface="Songti SC Regular" panose="02010800040101010101" charset="-122"/>
                <a:cs typeface="+mn-cs"/>
              </a:rPr>
              <a:t>当前成果 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ngti SC Regular" panose="02010800040101010101" charset="-122"/>
                <a:ea typeface="Songti SC Regular" panose="02010800040101010101" charset="-122"/>
                <a:cs typeface="+mn-cs"/>
              </a:rPr>
              <a:t>Part-2 Fuse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ngti SC Regular" panose="02010800040101010101" charset="-122"/>
                <a:ea typeface="Songti SC Regular" panose="02010800040101010101" charset="-122"/>
                <a:cs typeface="+mn-cs"/>
              </a:rPr>
              <a:t>图像物体分割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ngti SC Regular" panose="02010800040101010101" charset="-122"/>
              <a:ea typeface="Songti SC Regular" panose="02010800040101010101" charset="-122"/>
              <a:cs typeface="+mn-cs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32155" y="1411549"/>
            <a:ext cx="96944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More Challenging:. 10000 images using the “Cut and Paste” strategy are further synthesized for</a:t>
            </a:r>
            <a:r>
              <a:rPr lang="zh-CN" altLang="en-US" sz="24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lang="en-US" altLang="zh-CN" sz="24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training.</a:t>
            </a:r>
            <a:endParaRPr lang="en-US" altLang="zh-CN" sz="24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155" y="2517840"/>
            <a:ext cx="4515775" cy="3386831"/>
          </a:xfrm>
          <a:prstGeom prst="rect">
            <a:avLst/>
          </a:prstGeom>
        </p:spPr>
      </p:pic>
      <p:graphicFrame>
        <p:nvGraphicFramePr>
          <p:cNvPr id="6" name="表格 6"/>
          <p:cNvGraphicFramePr>
            <a:graphicFrameLocks noGrp="1"/>
          </p:cNvGraphicFramePr>
          <p:nvPr/>
        </p:nvGraphicFramePr>
        <p:xfrm>
          <a:off x="6096000" y="2690509"/>
          <a:ext cx="4903433" cy="18542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716040"/>
                <a:gridCol w="3187393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503050405090304" pitchFamily="18" charset="0"/>
                          <a:cs typeface="Times New Roman" panose="02020503050405090304" pitchFamily="18" charset="0"/>
                        </a:rPr>
                        <a:t>Object Name</a:t>
                      </a:r>
                      <a:endParaRPr lang="zh-CN" altLang="en-US" dirty="0">
                        <a:latin typeface="Times New Roman" panose="02020503050405090304" pitchFamily="18" charset="0"/>
                        <a:cs typeface="Times New Roman" panose="0202050305040509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503050405090304" pitchFamily="18" charset="0"/>
                          <a:cs typeface="Times New Roman" panose="02020503050405090304" pitchFamily="18" charset="0"/>
                        </a:rPr>
                        <a:t>Accuracy</a:t>
                      </a:r>
                      <a:endParaRPr lang="zh-CN" altLang="en-US" dirty="0">
                        <a:latin typeface="Times New Roman" panose="02020503050405090304" pitchFamily="18" charset="0"/>
                        <a:cs typeface="Times New Roman" panose="02020503050405090304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503050405090304" pitchFamily="18" charset="0"/>
                          <a:cs typeface="Times New Roman" panose="02020503050405090304" pitchFamily="18" charset="0"/>
                        </a:rPr>
                        <a:t>Ape</a:t>
                      </a:r>
                      <a:endParaRPr lang="zh-CN" altLang="en-US" dirty="0">
                        <a:latin typeface="Times New Roman" panose="02020503050405090304" pitchFamily="18" charset="0"/>
                        <a:cs typeface="Times New Roman" panose="0202050305040509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503050405090304" pitchFamily="18" charset="0"/>
                          <a:cs typeface="Times New Roman" panose="02020503050405090304" pitchFamily="18" charset="0"/>
                        </a:rPr>
                        <a:t>92.04%</a:t>
                      </a:r>
                      <a:endParaRPr lang="zh-CN" altLang="en-US" dirty="0">
                        <a:latin typeface="Times New Roman" panose="02020503050405090304" pitchFamily="18" charset="0"/>
                        <a:cs typeface="Times New Roman" panose="02020503050405090304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503050405090304" pitchFamily="18" charset="0"/>
                          <a:cs typeface="Times New Roman" panose="02020503050405090304" pitchFamily="18" charset="0"/>
                        </a:rPr>
                        <a:t>Eggbox</a:t>
                      </a:r>
                      <a:endParaRPr lang="zh-CN" altLang="en-US" dirty="0">
                        <a:latin typeface="Times New Roman" panose="02020503050405090304" pitchFamily="18" charset="0"/>
                        <a:cs typeface="Times New Roman" panose="0202050305040509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503050405090304" pitchFamily="18" charset="0"/>
                          <a:cs typeface="Times New Roman" panose="02020503050405090304" pitchFamily="18" charset="0"/>
                        </a:rPr>
                        <a:t>90.92%</a:t>
                      </a:r>
                      <a:endParaRPr lang="zh-CN" altLang="en-US" dirty="0">
                        <a:latin typeface="Times New Roman" panose="02020503050405090304" pitchFamily="18" charset="0"/>
                        <a:cs typeface="Times New Roman" panose="02020503050405090304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503050405090304" pitchFamily="18" charset="0"/>
                          <a:cs typeface="Times New Roman" panose="02020503050405090304" pitchFamily="18" charset="0"/>
                        </a:rPr>
                        <a:t>Driller</a:t>
                      </a:r>
                      <a:endParaRPr lang="zh-CN" altLang="en-US" dirty="0">
                        <a:latin typeface="Times New Roman" panose="02020503050405090304" pitchFamily="18" charset="0"/>
                        <a:cs typeface="Times New Roman" panose="0202050305040509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503050405090304" pitchFamily="18" charset="0"/>
                          <a:cs typeface="Times New Roman" panose="02020503050405090304" pitchFamily="18" charset="0"/>
                        </a:rPr>
                        <a:t>93.85%</a:t>
                      </a:r>
                      <a:endParaRPr lang="zh-CN" altLang="en-US" dirty="0">
                        <a:latin typeface="Times New Roman" panose="02020503050405090304" pitchFamily="18" charset="0"/>
                        <a:cs typeface="Times New Roman" panose="02020503050405090304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503050405090304" pitchFamily="18" charset="0"/>
                          <a:cs typeface="Times New Roman" panose="02020503050405090304" pitchFamily="18" charset="0"/>
                        </a:rPr>
                        <a:t>Lamp</a:t>
                      </a:r>
                      <a:endParaRPr lang="zh-CN" altLang="en-US" dirty="0">
                        <a:latin typeface="Times New Roman" panose="02020503050405090304" pitchFamily="18" charset="0"/>
                        <a:cs typeface="Times New Roman" panose="0202050305040509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503050405090304" pitchFamily="18" charset="0"/>
                          <a:cs typeface="Times New Roman" panose="02020503050405090304" pitchFamily="18" charset="0"/>
                        </a:rPr>
                        <a:t>92.56%</a:t>
                      </a:r>
                      <a:endParaRPr lang="zh-CN" altLang="en-US" dirty="0">
                        <a:latin typeface="Times New Roman" panose="02020503050405090304" pitchFamily="18" charset="0"/>
                        <a:cs typeface="Times New Roman" panose="02020503050405090304" pitchFamily="18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69600" y="518400"/>
            <a:ext cx="8769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200" dirty="0">
                <a:solidFill>
                  <a:prstClr val="black"/>
                </a:solidFill>
                <a:latin typeface="Songti SC Regular" panose="02010800040101010101" charset="-122"/>
                <a:ea typeface="Songti SC Regular" panose="02010800040101010101" charset="-122"/>
              </a:rPr>
              <a:t>位姿估计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ngti SC Regular" panose="02010800040101010101" charset="-122"/>
                <a:ea typeface="Songti SC Regular" panose="02010800040101010101" charset="-122"/>
                <a:cs typeface="+mn-cs"/>
              </a:rPr>
              <a:t>网络 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ngti SC Regular" panose="02010800040101010101" charset="-122"/>
                <a:ea typeface="Songti SC Regular" panose="02010800040101010101" charset="-122"/>
                <a:cs typeface="+mn-cs"/>
              </a:rPr>
              <a:t>REDE</a:t>
            </a:r>
            <a:endParaRPr kumimoji="0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ngti SC Regular" panose="02010800040101010101" charset="-122"/>
              <a:ea typeface="Songti SC Regular" panose="02010800040101010101" charset="-122"/>
              <a:cs typeface="+mn-cs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9600" y="1103175"/>
            <a:ext cx="10202699" cy="3686689"/>
          </a:xfrm>
          <a:prstGeom prst="rect">
            <a:avLst/>
          </a:prstGeom>
        </p:spPr>
      </p:pic>
      <p:sp>
        <p:nvSpPr>
          <p:cNvPr id="6" name="Text Box 6"/>
          <p:cNvSpPr txBox="1"/>
          <p:nvPr/>
        </p:nvSpPr>
        <p:spPr>
          <a:xfrm>
            <a:off x="893770" y="4789864"/>
            <a:ext cx="1062863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en-US" dirty="0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 altLang="en-US" dirty="0">
                <a:latin typeface="Times New Roman Regular" panose="02020503050405090304" charset="0"/>
                <a:ea typeface="楷体_GB2312" charset="0"/>
                <a:cs typeface="Times New Roman Regular" panose="02020503050405090304" charset="0"/>
              </a:rPr>
              <a:t>Predict the point-wise point-to-</a:t>
            </a:r>
            <a:r>
              <a:rPr lang="en-US" altLang="en-US" dirty="0" err="1">
                <a:latin typeface="Times New Roman Regular" panose="02020503050405090304" charset="0"/>
                <a:ea typeface="楷体_GB2312" charset="0"/>
                <a:cs typeface="Times New Roman Regular" panose="02020503050405090304" charset="0"/>
              </a:rPr>
              <a:t>keypoint</a:t>
            </a:r>
            <a:r>
              <a:rPr lang="en-US" altLang="en-US" dirty="0">
                <a:latin typeface="Times New Roman Regular" panose="02020503050405090304" charset="0"/>
                <a:ea typeface="楷体_GB2312" charset="0"/>
                <a:cs typeface="Times New Roman Regular" panose="02020503050405090304" charset="0"/>
              </a:rPr>
              <a:t> offsets from the segmented RGB-D frame. </a:t>
            </a:r>
            <a:endParaRPr lang="en-US" altLang="en-US" dirty="0">
              <a:latin typeface="Times New Roman Regular" panose="02020503050405090304" charset="0"/>
              <a:ea typeface="楷体_GB2312" charset="0"/>
              <a:cs typeface="Times New Roman Regular" panose="02020503050405090304" charset="0"/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 altLang="en-US" dirty="0">
                <a:latin typeface="Times New Roman Regular" panose="02020503050405090304" charset="0"/>
                <a:ea typeface="楷体_GB2312" charset="0"/>
                <a:cs typeface="Times New Roman Regular" panose="02020503050405090304" charset="0"/>
              </a:rPr>
              <a:t>Predict the corresponding confidences meanwhile for the aggregation of 3D </a:t>
            </a:r>
            <a:r>
              <a:rPr lang="en-US" altLang="en-US" dirty="0" err="1">
                <a:latin typeface="Times New Roman Regular" panose="02020503050405090304" charset="0"/>
                <a:ea typeface="楷体_GB2312" charset="0"/>
                <a:cs typeface="Times New Roman Regular" panose="02020503050405090304" charset="0"/>
              </a:rPr>
              <a:t>keypoints</a:t>
            </a:r>
            <a:r>
              <a:rPr lang="en-US" altLang="en-US" dirty="0">
                <a:latin typeface="Times New Roman Regular" panose="02020503050405090304" charset="0"/>
                <a:ea typeface="楷体_GB2312" charset="0"/>
                <a:cs typeface="Times New Roman Regular" panose="02020503050405090304" charset="0"/>
              </a:rPr>
              <a:t>. </a:t>
            </a:r>
            <a:endParaRPr lang="en-US" altLang="en-US" dirty="0">
              <a:latin typeface="Times New Roman Regular" panose="02020503050405090304" charset="0"/>
              <a:ea typeface="楷体_GB2312" charset="0"/>
              <a:cs typeface="Times New Roman Regular" panose="02020503050405090304" charset="0"/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 altLang="en-US" dirty="0">
                <a:latin typeface="Times New Roman Regular" panose="02020503050405090304" charset="0"/>
                <a:ea typeface="楷体_GB2312" charset="0"/>
                <a:cs typeface="Times New Roman Regular" panose="02020503050405090304" charset="0"/>
              </a:rPr>
              <a:t>Enumerate every 3 </a:t>
            </a:r>
            <a:r>
              <a:rPr lang="en-US" altLang="en-US" dirty="0" err="1">
                <a:latin typeface="Times New Roman Regular" panose="02020503050405090304" charset="0"/>
                <a:ea typeface="楷体_GB2312" charset="0"/>
                <a:cs typeface="Times New Roman Regular" panose="02020503050405090304" charset="0"/>
              </a:rPr>
              <a:t>keypoints</a:t>
            </a:r>
            <a:r>
              <a:rPr lang="en-US" altLang="en-US" dirty="0">
                <a:latin typeface="Times New Roman Regular" panose="02020503050405090304" charset="0"/>
                <a:ea typeface="楷体_GB2312" charset="0"/>
                <a:cs typeface="Times New Roman Regular" panose="02020503050405090304" charset="0"/>
              </a:rPr>
              <a:t> among all </a:t>
            </a:r>
            <a:r>
              <a:rPr lang="en-US" altLang="en-US" dirty="0" err="1">
                <a:latin typeface="Times New Roman Regular" panose="02020503050405090304" charset="0"/>
                <a:ea typeface="楷体_GB2312" charset="0"/>
                <a:cs typeface="Times New Roman Regular" panose="02020503050405090304" charset="0"/>
              </a:rPr>
              <a:t>keypoints</a:t>
            </a:r>
            <a:r>
              <a:rPr lang="en-US" altLang="en-US" dirty="0">
                <a:latin typeface="Times New Roman Regular" panose="02020503050405090304" charset="0"/>
                <a:ea typeface="楷体_GB2312" charset="0"/>
                <a:cs typeface="Times New Roman Regular" panose="02020503050405090304" charset="0"/>
              </a:rPr>
              <a:t> to estimate </a:t>
            </a:r>
            <a:r>
              <a:rPr lang="en-US" altLang="en-US" dirty="0">
                <a:latin typeface="Times New Roman Regular" panose="02020503050405090304" charset="0"/>
                <a:ea typeface="楷体_GB2312" charset="0"/>
                <a:cs typeface="Times New Roman Regular" panose="02020503050405090304" charset="0"/>
                <a:sym typeface="+mn-ea"/>
              </a:rPr>
              <a:t>multiple poses and</a:t>
            </a:r>
            <a:r>
              <a:rPr lang="en-US" altLang="en-US" dirty="0">
                <a:latin typeface="Times New Roman Regular" panose="02020503050405090304" charset="0"/>
                <a:ea typeface="楷体_GB2312" charset="0"/>
                <a:cs typeface="Times New Roman Regular" panose="02020503050405090304" charset="0"/>
              </a:rPr>
              <a:t> build solvers bank. </a:t>
            </a:r>
            <a:endParaRPr lang="en-US" altLang="en-US" dirty="0">
              <a:latin typeface="Times New Roman Regular" panose="02020503050405090304" charset="0"/>
              <a:ea typeface="楷体_GB2312" charset="0"/>
              <a:cs typeface="Times New Roman Regular" panose="02020503050405090304" charset="0"/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 altLang="en-US" dirty="0">
                <a:latin typeface="Times New Roman Regular" panose="02020503050405090304" charset="0"/>
                <a:ea typeface="楷体_GB2312" charset="0"/>
                <a:cs typeface="Times New Roman Regular" panose="02020503050405090304" charset="0"/>
              </a:rPr>
              <a:t>Estimate the pose by weighted aggregation with differentiable outliers elimination and final refinement.</a:t>
            </a:r>
            <a:endParaRPr lang="en-US" altLang="en-US" dirty="0">
              <a:latin typeface="Times New Roman Regular" panose="02020503050405090304" charset="0"/>
              <a:ea typeface="楷体_GB2312" charset="0"/>
              <a:cs typeface="Times New Roman Regular" panose="02020503050405090304" charset="0"/>
            </a:endParaRPr>
          </a:p>
          <a:p>
            <a:endParaRPr lang="en-US" altLang="en-US" dirty="0">
              <a:latin typeface="Times New Roman Regular" panose="02020503050405090304" charset="0"/>
              <a:ea typeface="楷体_GB2312" charset="0"/>
              <a:cs typeface="Times New Roman Regular" panose="02020503050405090304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90555" y="552690"/>
            <a:ext cx="8630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ngti SC Regular" panose="02010800040101010101" charset="-122"/>
                <a:ea typeface="Songti SC Regular" panose="02010800040101010101" charset="-122"/>
                <a:cs typeface="+mn-cs"/>
              </a:rPr>
              <a:t>当前成果 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ngti SC Regular" panose="02010800040101010101" charset="-122"/>
                <a:ea typeface="Songti SC Regular" panose="02010800040101010101" charset="-122"/>
                <a:cs typeface="+mn-cs"/>
              </a:rPr>
              <a:t>Part-3 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ngti SC Regular" panose="02010800040101010101" charset="-122"/>
                <a:ea typeface="Songti SC Regular" panose="02010800040101010101" charset="-122"/>
                <a:cs typeface="+mn-cs"/>
              </a:rPr>
              <a:t>基于我们的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ngti SC Regular" panose="02010800040101010101" charset="-122"/>
                <a:ea typeface="Songti SC Regular" panose="02010800040101010101" charset="-122"/>
                <a:cs typeface="+mn-cs"/>
              </a:rPr>
              <a:t>Mask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ngti SC Regular" panose="02010800040101010101" charset="-122"/>
                <a:ea typeface="Songti SC Regular" panose="02010800040101010101" charset="-122"/>
                <a:cs typeface="+mn-cs"/>
              </a:rPr>
              <a:t>的位姿估计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ngti SC Regular" panose="02010800040101010101" charset="-122"/>
                <a:ea typeface="Songti SC Regular" panose="02010800040101010101" charset="-122"/>
                <a:cs typeface="+mn-cs"/>
              </a:rPr>
              <a:t> 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ngti SC Regular" panose="02010800040101010101" charset="-122"/>
              <a:ea typeface="Songti SC Regular" panose="02010800040101010101" charset="-122"/>
              <a:cs typeface="+mn-cs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9984" y="1755557"/>
            <a:ext cx="4779678" cy="358475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925" y="1755557"/>
            <a:ext cx="4779678" cy="3584759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90555" y="552690"/>
            <a:ext cx="8630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ngti SC Regular" panose="02010800040101010101" charset="-122"/>
                <a:ea typeface="Songti SC Regular" panose="02010800040101010101" charset="-122"/>
                <a:cs typeface="+mn-cs"/>
              </a:rPr>
              <a:t>当前成果 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ngti SC Regular" panose="02010800040101010101" charset="-122"/>
                <a:ea typeface="Songti SC Regular" panose="02010800040101010101" charset="-122"/>
                <a:cs typeface="+mn-cs"/>
              </a:rPr>
              <a:t>Part-3 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ngti SC Regular" panose="02010800040101010101" charset="-122"/>
                <a:ea typeface="Songti SC Regular" panose="02010800040101010101" charset="-122"/>
                <a:cs typeface="+mn-cs"/>
              </a:rPr>
              <a:t>基于我们的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ngti SC Regular" panose="02010800040101010101" charset="-122"/>
                <a:ea typeface="Songti SC Regular" panose="02010800040101010101" charset="-122"/>
                <a:cs typeface="+mn-cs"/>
              </a:rPr>
              <a:t>Mask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ngti SC Regular" panose="02010800040101010101" charset="-122"/>
                <a:ea typeface="Songti SC Regular" panose="02010800040101010101" charset="-122"/>
                <a:cs typeface="+mn-cs"/>
              </a:rPr>
              <a:t>的位姿估计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ngti SC Regular" panose="02010800040101010101" charset="-122"/>
                <a:ea typeface="Songti SC Regular" panose="02010800040101010101" charset="-122"/>
                <a:cs typeface="+mn-cs"/>
              </a:rPr>
              <a:t> 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ngti SC Regular" panose="02010800040101010101" charset="-122"/>
              <a:ea typeface="Songti SC Regular" panose="02010800040101010101" charset="-122"/>
              <a:cs typeface="+mn-cs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459984" y="1755557"/>
            <a:ext cx="4779678" cy="358475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08925" y="1755557"/>
            <a:ext cx="4779678" cy="3584758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90555" y="552690"/>
            <a:ext cx="8630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ngti SC Regular" panose="02010800040101010101" charset="-122"/>
                <a:ea typeface="Songti SC Regular" panose="02010800040101010101" charset="-122"/>
                <a:cs typeface="+mn-cs"/>
              </a:rPr>
              <a:t>当前成果 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ngti SC Regular" panose="02010800040101010101" charset="-122"/>
                <a:ea typeface="Songti SC Regular" panose="02010800040101010101" charset="-122"/>
                <a:cs typeface="+mn-cs"/>
              </a:rPr>
              <a:t>Part-3 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ngti SC Regular" panose="02010800040101010101" charset="-122"/>
                <a:ea typeface="Songti SC Regular" panose="02010800040101010101" charset="-122"/>
                <a:cs typeface="+mn-cs"/>
              </a:rPr>
              <a:t>基于我们的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ngti SC Regular" panose="02010800040101010101" charset="-122"/>
                <a:ea typeface="Songti SC Regular" panose="02010800040101010101" charset="-122"/>
                <a:cs typeface="+mn-cs"/>
              </a:rPr>
              <a:t>Mask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ngti SC Regular" panose="02010800040101010101" charset="-122"/>
                <a:ea typeface="Songti SC Regular" panose="02010800040101010101" charset="-122"/>
                <a:cs typeface="+mn-cs"/>
              </a:rPr>
              <a:t>的位姿估计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ngti SC Regular" panose="02010800040101010101" charset="-122"/>
                <a:ea typeface="Songti SC Regular" panose="02010800040101010101" charset="-122"/>
                <a:cs typeface="+mn-cs"/>
              </a:rPr>
              <a:t> 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ngti SC Regular" panose="02010800040101010101" charset="-122"/>
              <a:ea typeface="Songti SC Regular" panose="02010800040101010101" charset="-122"/>
              <a:cs typeface="+mn-cs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459984" y="1755557"/>
            <a:ext cx="4779678" cy="358475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08925" y="1755557"/>
            <a:ext cx="4779678" cy="3584758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90555" y="552690"/>
            <a:ext cx="8630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ngti SC Regular" panose="02010800040101010101" charset="-122"/>
                <a:ea typeface="Songti SC Regular" panose="02010800040101010101" charset="-122"/>
                <a:cs typeface="+mn-cs"/>
              </a:rPr>
              <a:t>当前成果 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ngti SC Regular" panose="02010800040101010101" charset="-122"/>
                <a:ea typeface="Songti SC Regular" panose="02010800040101010101" charset="-122"/>
                <a:cs typeface="+mn-cs"/>
              </a:rPr>
              <a:t>Part-3 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ngti SC Regular" panose="02010800040101010101" charset="-122"/>
                <a:ea typeface="Songti SC Regular" panose="02010800040101010101" charset="-122"/>
                <a:cs typeface="+mn-cs"/>
              </a:rPr>
              <a:t>基于我们的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ngti SC Regular" panose="02010800040101010101" charset="-122"/>
                <a:ea typeface="Songti SC Regular" panose="02010800040101010101" charset="-122"/>
                <a:cs typeface="+mn-cs"/>
              </a:rPr>
              <a:t>Mask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ngti SC Regular" panose="02010800040101010101" charset="-122"/>
                <a:ea typeface="Songti SC Regular" panose="02010800040101010101" charset="-122"/>
                <a:cs typeface="+mn-cs"/>
              </a:rPr>
              <a:t>的位姿估计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ngti SC Regular" panose="02010800040101010101" charset="-122"/>
                <a:ea typeface="Songti SC Regular" panose="02010800040101010101" charset="-122"/>
                <a:cs typeface="+mn-cs"/>
              </a:rPr>
              <a:t> 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ngti SC Regular" panose="02010800040101010101" charset="-122"/>
              <a:ea typeface="Songti SC Regular" panose="02010800040101010101" charset="-122"/>
              <a:cs typeface="+mn-cs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5166" y="1137465"/>
            <a:ext cx="12056834" cy="4825016"/>
          </a:xfrm>
          <a:prstGeom prst="rect">
            <a:avLst/>
          </a:prstGeom>
        </p:spPr>
      </p:pic>
      <p:sp>
        <p:nvSpPr>
          <p:cNvPr id="5" name="矩形: 圆角 4"/>
          <p:cNvSpPr/>
          <p:nvPr/>
        </p:nvSpPr>
        <p:spPr>
          <a:xfrm>
            <a:off x="10388743" y="1740023"/>
            <a:ext cx="1312026" cy="3835153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ngti SC Regular" panose="02010800040101010101" charset="-122"/>
                <a:ea typeface="Songti SC Regular" panose="02010800040101010101" charset="-122"/>
                <a:cs typeface="+mn-cs"/>
                <a:sym typeface="+mn-ea"/>
              </a:rPr>
              <a:t>当前成果 </a:t>
            </a:r>
            <a:r>
              <a:rPr lang="en-US" altLang="zh-CN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ngti SC Regular" panose="02010800040101010101" charset="-122"/>
                <a:ea typeface="Songti SC Regular" panose="02010800040101010101" charset="-122"/>
                <a:cs typeface="+mn-cs"/>
                <a:sym typeface="+mn-ea"/>
              </a:rPr>
              <a:t>Part-4 </a:t>
            </a:r>
            <a:r>
              <a:rPr lang="en-US" altLang="zh-CN">
                <a:latin typeface="Times New Roman Regular" panose="02020503050405090304" charset="0"/>
                <a:cs typeface="Times New Roman Regular" panose="02020503050405090304" charset="0"/>
              </a:rPr>
              <a:t>End to End Training</a:t>
            </a:r>
            <a:endParaRPr lang="en-US" altLang="zh-CN">
              <a:latin typeface="Times New Roman Regular" panose="02020503050405090304" charset="0"/>
              <a:cs typeface="Times New Roman Regular" panose="0202050305040509030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449705"/>
            <a:ext cx="10515600" cy="4351338"/>
          </a:xfrm>
        </p:spPr>
        <p:txBody>
          <a:bodyPr/>
          <a:p>
            <a:r>
              <a:rPr lang="en-US" altLang="zh-CN">
                <a:latin typeface="Times New Roman Regular" panose="02020503050405090304" charset="0"/>
                <a:cs typeface="Times New Roman Regular" panose="02020503050405090304" charset="0"/>
              </a:rPr>
              <a:t>More Challenging and Interesting ......</a:t>
            </a:r>
            <a:endParaRPr lang="en-US" altLang="zh-CN">
              <a:latin typeface="Times New Roman Regular" panose="02020503050405090304" charset="0"/>
              <a:cs typeface="Times New Roman Regular" panose="02020503050405090304" charset="0"/>
            </a:endParaRPr>
          </a:p>
          <a:p>
            <a:r>
              <a:rPr lang="en-US" altLang="zh-CN">
                <a:latin typeface="Times New Roman Regular" panose="02020503050405090304" charset="0"/>
                <a:cs typeface="Times New Roman Regular" panose="02020503050405090304" charset="0"/>
              </a:rPr>
              <a:t>Use our mask, not the groundtruth mask, to train in REDE</a:t>
            </a:r>
            <a:endParaRPr lang="en-US" altLang="zh-CN">
              <a:latin typeface="Times New Roman Regular" panose="02020503050405090304" charset="0"/>
              <a:cs typeface="Times New Roman Regular" panose="02020503050405090304" charset="0"/>
            </a:endParaRPr>
          </a:p>
          <a:p>
            <a:r>
              <a:rPr lang="en-US" altLang="zh-CN">
                <a:latin typeface="Times New Roman Regular" panose="02020503050405090304" charset="0"/>
                <a:cs typeface="Times New Roman Regular" panose="02020503050405090304" charset="0"/>
              </a:rPr>
              <a:t>About 8 hours to train with 54 epoches, Not finished yet</a:t>
            </a:r>
            <a:endParaRPr lang="en-US" altLang="zh-CN">
              <a:latin typeface="Times New Roman Regular" panose="02020503050405090304" charset="0"/>
              <a:cs typeface="Times New Roman Regular" panose="02020503050405090304" charset="0"/>
            </a:endParaRPr>
          </a:p>
          <a:p>
            <a:r>
              <a:rPr lang="en-US" altLang="zh-CN">
                <a:latin typeface="Times New Roman Regular" panose="02020503050405090304" charset="0"/>
                <a:cs typeface="Times New Roman Regular" panose="02020503050405090304" charset="0"/>
              </a:rPr>
              <a:t>More general, more suitable for unknown scenarios</a:t>
            </a:r>
            <a:endParaRPr lang="en-US" altLang="zh-CN">
              <a:latin typeface="Times New Roman Regular" panose="02020503050405090304" charset="0"/>
              <a:cs typeface="Times New Roman Regular" panose="02020503050405090304" charset="0"/>
            </a:endParaRPr>
          </a:p>
          <a:p>
            <a:r>
              <a:rPr lang="en-US" altLang="zh-CN">
                <a:latin typeface="Times New Roman Regular" panose="02020503050405090304" charset="0"/>
                <a:cs typeface="Times New Roman Regular" panose="02020503050405090304" charset="0"/>
              </a:rPr>
              <a:t>Until now, object Ape with accuracy 84%</a:t>
            </a:r>
            <a:endParaRPr lang="en-US" altLang="zh-CN">
              <a:latin typeface="Times New Roman Regular" panose="02020503050405090304" charset="0"/>
              <a:cs typeface="Times New Roman Regular" panose="0202050305040509030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65925" y="3976370"/>
            <a:ext cx="3733165" cy="258318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9740" y="4039870"/>
            <a:ext cx="4104005" cy="251968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06735" y="518400"/>
            <a:ext cx="77832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Songti SC Regular" panose="02010800040101010101" charset="-122"/>
                <a:ea typeface="Songti SC Regular" panose="02010800040101010101" charset="-122"/>
              </a:rPr>
              <a:t>接下来的工作：进阶任务</a:t>
            </a:r>
            <a:endParaRPr lang="zh-CN" altLang="en-US" sz="3200" dirty="0">
              <a:latin typeface="Songti SC Regular" panose="02010800040101010101" charset="-122"/>
              <a:ea typeface="Songti SC Regular" panose="02010800040101010101" charset="-122"/>
            </a:endParaRPr>
          </a:p>
        </p:txBody>
      </p:sp>
      <p:sp>
        <p:nvSpPr>
          <p:cNvPr id="21" name="文本框 41"/>
          <p:cNvSpPr txBox="1"/>
          <p:nvPr/>
        </p:nvSpPr>
        <p:spPr>
          <a:xfrm>
            <a:off x="606735" y="1346391"/>
            <a:ext cx="8466244" cy="44191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000" dirty="0">
                <a:latin typeface="Songti SC Regular" panose="02010800040101010101" charset="-122"/>
                <a:ea typeface="Songti SC Regular" panose="02010800040101010101" charset="-122"/>
              </a:rPr>
              <a:t>构建物体同时分割与位姿估计联合优化网络，提高分割和位姿估计精度</a:t>
            </a:r>
            <a:endParaRPr lang="zh-CN" altLang="en-US" sz="2000" dirty="0">
              <a:latin typeface="Songti SC Regular" panose="02010800040101010101" charset="-122"/>
              <a:ea typeface="Songti SC Regular" panose="02010800040101010101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6735" y="2136389"/>
            <a:ext cx="8383153" cy="3793894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606735" y="2032733"/>
            <a:ext cx="19451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One good example</a:t>
            </a:r>
            <a:endParaRPr lang="zh-CN" alt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69600" y="518400"/>
            <a:ext cx="7783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参考文献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07720" y="1282700"/>
            <a:ext cx="8837295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Times New Roman Regular" panose="02020503050405090304" charset="0"/>
                <a:ea typeface="微软雅黑" panose="020B0503020204020204" pitchFamily="34" charset="-122"/>
                <a:cs typeface="Times New Roman Regular" panose="02020503050405090304" charset="0"/>
              </a:rPr>
              <a:t>[1]Hua, Weitong, et al. "Rede: End-to-end object 6d pose robust estimation using differentiable outliers elimination." IEEE Robotics and Automation Letters 6.2 (2021): 2886-2893.</a:t>
            </a:r>
            <a:endParaRPr lang="en-US" altLang="zh-CN" sz="2000" dirty="0">
              <a:latin typeface="Times New Roman Regular" panose="02020503050405090304" charset="0"/>
              <a:ea typeface="微软雅黑" panose="020B0503020204020204" pitchFamily="34" charset="-122"/>
              <a:cs typeface="Times New Roman Regular" panose="02020503050405090304" charset="0"/>
            </a:endParaRPr>
          </a:p>
          <a:p>
            <a:r>
              <a:rPr lang="en-US" altLang="zh-CN" sz="2000" dirty="0">
                <a:latin typeface="Times New Roman Regular" panose="02020503050405090304" charset="0"/>
                <a:ea typeface="微软雅黑" panose="020B0503020204020204" pitchFamily="34" charset="-122"/>
                <a:cs typeface="Times New Roman Regular" panose="02020503050405090304" charset="0"/>
              </a:rPr>
              <a:t>[2]He, Yisheng, et al. "Pvn3d: A deep point-wise 3d keypoints voting network for 6dof pose estimation." Proceedings of the IEEE/CVF conference on computer vision and pattern recognition. 2020.</a:t>
            </a:r>
            <a:endParaRPr lang="en-US" altLang="zh-CN" sz="2000" dirty="0">
              <a:latin typeface="Times New Roman Regular" panose="02020503050405090304" charset="0"/>
              <a:ea typeface="微软雅黑" panose="020B0503020204020204" pitchFamily="34" charset="-122"/>
              <a:cs typeface="Times New Roman Regular" panose="02020503050405090304" charset="0"/>
            </a:endParaRPr>
          </a:p>
          <a:p>
            <a:r>
              <a:rPr lang="en-US" altLang="zh-CN" sz="2000" dirty="0">
                <a:latin typeface="Times New Roman Regular" panose="02020503050405090304" charset="0"/>
                <a:ea typeface="微软雅黑" panose="020B0503020204020204" pitchFamily="34" charset="-122"/>
                <a:cs typeface="Times New Roman Regular" panose="02020503050405090304" charset="0"/>
              </a:rPr>
              <a:t>[3]He, Kaiming, et al. "Mask r-cnn." Proceedings of the IEEE international conference on computer vision. 2017.</a:t>
            </a:r>
            <a:endParaRPr lang="en-US" altLang="zh-CN" sz="2000" dirty="0">
              <a:latin typeface="Times New Roman Regular" panose="02020503050405090304" charset="0"/>
              <a:ea typeface="微软雅黑" panose="020B0503020204020204" pitchFamily="34" charset="-122"/>
              <a:cs typeface="Times New Roman Regular" panose="02020503050405090304" charset="0"/>
            </a:endParaRPr>
          </a:p>
          <a:p>
            <a:r>
              <a:rPr lang="en-US" altLang="zh-CN" sz="2000" dirty="0">
                <a:latin typeface="Times New Roman Regular" panose="02020503050405090304" charset="0"/>
                <a:ea typeface="微软雅黑" panose="020B0503020204020204" pitchFamily="34" charset="-122"/>
                <a:cs typeface="Times New Roman Regular" panose="02020503050405090304" charset="0"/>
              </a:rPr>
              <a:t>[4]R. Girshick. Fast R-CNN. In ICCV, 2015.</a:t>
            </a:r>
            <a:endParaRPr lang="en-US" altLang="zh-CN" sz="2000" dirty="0">
              <a:latin typeface="Times New Roman Regular" panose="02020503050405090304" charset="0"/>
              <a:ea typeface="微软雅黑" panose="020B0503020204020204" pitchFamily="34" charset="-122"/>
              <a:cs typeface="Times New Roman Regular" panose="02020503050405090304" charset="0"/>
            </a:endParaRPr>
          </a:p>
          <a:p>
            <a:r>
              <a:rPr lang="en-US" altLang="zh-CN" sz="2000" dirty="0">
                <a:latin typeface="Times New Roman Regular" panose="02020503050405090304" charset="0"/>
                <a:ea typeface="微软雅黑" panose="020B0503020204020204" pitchFamily="34" charset="-122"/>
                <a:cs typeface="Times New Roman Regular" panose="02020503050405090304" charset="0"/>
              </a:rPr>
              <a:t>[5]E. Brachmann, A. Krull, F. Michel, S. Gumhold, J. Shotton, and C. Rother. Learning 6d object pose estimation using 3d object coordinates. In European conference on computer vision, pages 536–551. Springer, 2014.</a:t>
            </a:r>
            <a:endParaRPr lang="en-US" altLang="zh-CN" sz="2000" dirty="0">
              <a:latin typeface="Times New Roman Regular" panose="02020503050405090304" charset="0"/>
              <a:ea typeface="微软雅黑" panose="020B0503020204020204" pitchFamily="34" charset="-122"/>
              <a:cs typeface="Times New Roman Regular" panose="02020503050405090304" charset="0"/>
            </a:endParaRPr>
          </a:p>
          <a:p>
            <a:r>
              <a:rPr lang="en-US" altLang="zh-CN" sz="2000" dirty="0">
                <a:latin typeface="Times New Roman Regular" panose="02020503050405090304" charset="0"/>
                <a:ea typeface="微软雅黑" panose="020B0503020204020204" pitchFamily="34" charset="-122"/>
                <a:cs typeface="Times New Roman Regular" panose="02020503050405090304" charset="0"/>
              </a:rPr>
              <a:t>[6]M. Sundermeyer, Z.-C. Marton, M. Durner, M. Brucker, and R. Triebel, “Implicit 3d orientation learning for 6d object detection from rgb images,” in Proceedings of the European Conference on Computer Vision (ECCV), 2018, pp. 699–715.</a:t>
            </a:r>
            <a:endParaRPr lang="en-US" altLang="zh-CN" sz="2000" dirty="0">
              <a:latin typeface="Times New Roman Regular" panose="02020503050405090304" charset="0"/>
              <a:ea typeface="微软雅黑" panose="020B0503020204020204" pitchFamily="34" charset="-122"/>
              <a:cs typeface="Times New Roman Regular" panose="02020503050405090304" charset="0"/>
            </a:endParaRPr>
          </a:p>
          <a:p>
            <a:r>
              <a:rPr lang="en-US" altLang="zh-CN" sz="2000" dirty="0">
                <a:latin typeface="Times New Roman Regular" panose="02020503050405090304" charset="0"/>
                <a:ea typeface="微软雅黑" panose="020B0503020204020204" pitchFamily="34" charset="-122"/>
                <a:cs typeface="Times New Roman Regular" panose="02020503050405090304" charset="0"/>
              </a:rPr>
              <a:t>[7]Rudra P K Poudel, et al. </a:t>
            </a:r>
            <a:r>
              <a:rPr lang="en-US" altLang="zh-CN" sz="2000" i="0" dirty="0">
                <a:solidFill>
                  <a:srgbClr val="000000"/>
                </a:solidFill>
                <a:effectLst/>
                <a:latin typeface="Times New Roman" panose="02020503050405090304" pitchFamily="18" charset="0"/>
                <a:cs typeface="Times New Roman" panose="02020503050405090304" pitchFamily="18" charset="0"/>
              </a:rPr>
              <a:t>Fast-SCNN: “Fast Semantic Segmentation Network.” In 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BMVC, 2019.</a:t>
            </a:r>
            <a:r>
              <a:rPr lang="en-US" altLang="zh-CN" sz="2000" i="0" dirty="0">
                <a:solidFill>
                  <a:srgbClr val="000000"/>
                </a:solidFill>
                <a:effectLst/>
                <a:latin typeface="Times New Roman Regular" panose="02020503050405090304" charset="0"/>
                <a:ea typeface="微软雅黑" panose="020B0503020204020204" pitchFamily="34" charset="-122"/>
                <a:cs typeface="Times New Roman" panose="02020503050405090304" pitchFamily="18" charset="0"/>
              </a:rPr>
              <a:t> </a:t>
            </a:r>
            <a:endParaRPr lang="en-US" altLang="zh-CN" sz="2000" i="0" dirty="0">
              <a:solidFill>
                <a:srgbClr val="000000"/>
              </a:solidFill>
              <a:effectLst/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endParaRPr lang="en-US" altLang="zh-CN" sz="2000" dirty="0">
              <a:latin typeface="Times New Roman Regular" panose="02020503050405090304" charset="0"/>
              <a:ea typeface="微软雅黑" panose="020B0503020204020204" pitchFamily="34" charset="-122"/>
              <a:cs typeface="Times New Roman Regular" panose="02020503050405090304" charset="0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框 25"/>
          <p:cNvSpPr txBox="1"/>
          <p:nvPr/>
        </p:nvSpPr>
        <p:spPr>
          <a:xfrm>
            <a:off x="2263369" y="3704171"/>
            <a:ext cx="74245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欢迎各位老师指导</a:t>
            </a:r>
            <a:endParaRPr lang="zh-CN" altLang="en-US" sz="4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文本框 19"/>
          <p:cNvSpPr txBox="1"/>
          <p:nvPr/>
        </p:nvSpPr>
        <p:spPr>
          <a:xfrm>
            <a:off x="425450" y="1940121"/>
            <a:ext cx="11100354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1500" dirty="0">
                <a:latin typeface="Road Rage" pitchFamily="50" charset="0"/>
                <a:ea typeface="微软雅黑" panose="020B0503020204020204" pitchFamily="34" charset="-122"/>
                <a:cs typeface="Arial" panose="020B0604020202090204" pitchFamily="34" charset="0"/>
              </a:rPr>
              <a:t>THANK YOU</a:t>
            </a:r>
            <a:endParaRPr lang="zh-CN" altLang="en-US" sz="11500" dirty="0">
              <a:latin typeface="Road Rage" pitchFamily="50" charset="0"/>
              <a:ea typeface="微软雅黑" panose="020B0503020204020204" pitchFamily="34" charset="-122"/>
              <a:cs typeface="Arial" panose="020B0604020202090204" pitchFamily="3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69600" y="518400"/>
            <a:ext cx="7012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Songti SC Regular" panose="02010800040101010101" charset="-122"/>
                <a:ea typeface="Songti SC Regular" panose="02010800040101010101" charset="-122"/>
              </a:rPr>
              <a:t>基础任务</a:t>
            </a:r>
            <a:endParaRPr lang="en-US" altLang="zh-CN" sz="3200" dirty="0">
              <a:latin typeface="Songti SC Regular" panose="02010800040101010101" charset="-122"/>
              <a:ea typeface="Songti SC Regular" panose="02010800040101010101" charset="-12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722915" y="2836589"/>
            <a:ext cx="61751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endParaRPr lang="zh-CN" altLang="en-US" sz="6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190499" y="4732758"/>
            <a:ext cx="281235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Songti SC Regular" panose="02010800040101010101" charset="-122"/>
                <a:ea typeface="Songti SC Regular" panose="02010800040101010101" charset="-122"/>
              </a:rPr>
              <a:t>物体分割网络</a:t>
            </a:r>
            <a:endParaRPr lang="zh-CN" altLang="en-US" sz="2400" dirty="0">
              <a:latin typeface="Songti SC Regular" panose="02010800040101010101" charset="-122"/>
              <a:ea typeface="Songti SC Regular" panose="02010800040101010101" charset="-122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774966" y="4732759"/>
            <a:ext cx="2036618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Songti SC Regular" panose="02010800040101010101" charset="-122"/>
                <a:ea typeface="Songti SC Regular" panose="02010800040101010101" charset="-122"/>
              </a:rPr>
              <a:t>位姿估计网络</a:t>
            </a:r>
            <a:endParaRPr lang="zh-CN" altLang="en-US" sz="2400" dirty="0">
              <a:latin typeface="Songti SC Regular" panose="02010800040101010101" charset="-122"/>
              <a:ea typeface="Songti SC Regular" panose="02010800040101010101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82566" y="2554966"/>
            <a:ext cx="3054507" cy="161298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3277" y="2069062"/>
            <a:ext cx="2499996" cy="252519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69600" y="518400"/>
            <a:ext cx="8769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Songti SC Regular" panose="02010800040101010101" charset="-122"/>
                <a:ea typeface="Songti SC Regular" panose="02010800040101010101" charset="-122"/>
              </a:rPr>
              <a:t>物体分割网络 </a:t>
            </a:r>
            <a:r>
              <a:rPr lang="en-US" altLang="zh-CN" sz="3200" dirty="0">
                <a:latin typeface="Songti SC Regular" panose="02010800040101010101" charset="-122"/>
                <a:ea typeface="Songti SC Regular" panose="02010800040101010101" charset="-122"/>
              </a:rPr>
              <a:t>Fast-SCNN</a:t>
            </a:r>
            <a:endParaRPr lang="en-US" altLang="zh-CN" sz="3200" dirty="0">
              <a:latin typeface="Songti SC Regular" panose="02010800040101010101" charset="-122"/>
              <a:ea typeface="Songti SC Regular" panose="02010800040101010101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9600" y="1103175"/>
            <a:ext cx="10174120" cy="3362794"/>
          </a:xfrm>
          <a:prstGeom prst="rect">
            <a:avLst/>
          </a:prstGeom>
        </p:spPr>
      </p:pic>
      <p:sp>
        <p:nvSpPr>
          <p:cNvPr id="14" name="Text Box 6"/>
          <p:cNvSpPr txBox="1"/>
          <p:nvPr/>
        </p:nvSpPr>
        <p:spPr>
          <a:xfrm>
            <a:off x="551688" y="4465969"/>
            <a:ext cx="10628630" cy="1906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en-US" dirty="0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 altLang="zh-CN" sz="2000" dirty="0">
                <a:latin typeface="Times New Roman Regular" panose="02020503050405090304" charset="0"/>
                <a:cs typeface="Times New Roman Regular" panose="02020503050405090304" charset="0"/>
              </a:rPr>
              <a:t>The entire network consists of 4 parts: learning to down-sample module, global feature extractor, feature fusion module and classifier</a:t>
            </a:r>
            <a:endParaRPr lang="en-US" altLang="zh-CN" sz="2000" dirty="0">
              <a:latin typeface="Times New Roman Regular" panose="02020503050405090304" charset="0"/>
              <a:cs typeface="Times New Roman Regular" panose="02020503050405090304" charset="0"/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 altLang="zh-CN" sz="2000" dirty="0">
                <a:latin typeface="Times New Roman Regular" panose="02020503050405090304" charset="0"/>
                <a:cs typeface="Times New Roman Regular" panose="02020503050405090304" charset="0"/>
              </a:rPr>
              <a:t>The shallow network shared by 2 branches can further streamline the network structure and achieve the purpose of increasing the computing speed</a:t>
            </a:r>
            <a:endParaRPr lang="en-US" altLang="zh-CN" sz="2000" dirty="0">
              <a:latin typeface="Times New Roman Regular" panose="02020503050405090304" charset="0"/>
              <a:cs typeface="Times New Roman Regular" panose="02020503050405090304" charset="0"/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endParaRPr lang="en-US" altLang="zh-CN" sz="2000" dirty="0">
              <a:latin typeface="Times New Roman Regular" panose="02020503050405090304" charset="0"/>
              <a:cs typeface="Times New Roman Regular" panose="0202050305040509030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69290" y="518160"/>
            <a:ext cx="1097089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Songti SC Regular" panose="02010800040101010101" charset="-122"/>
                <a:ea typeface="Songti SC Regular" panose="02010800040101010101" charset="-122"/>
              </a:rPr>
              <a:t>Brand New Dataset for Instance Segmentation- LineMod</a:t>
            </a:r>
            <a:endParaRPr lang="en-US" sz="3200" dirty="0">
              <a:latin typeface="Songti SC Regular" panose="02010800040101010101" charset="-122"/>
              <a:ea typeface="Songti SC Regular" panose="02010800040101010101" charset="-122"/>
            </a:endParaRPr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0244" y="1847110"/>
            <a:ext cx="2725445" cy="2044084"/>
          </a:xfrm>
          <a:prstGeom prst="rect">
            <a:avLst/>
          </a:prstGeom>
        </p:spPr>
      </p:pic>
      <p:pic>
        <p:nvPicPr>
          <p:cNvPr id="52" name="图片 5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0244" y="3891194"/>
            <a:ext cx="2725429" cy="204407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3491" y="1847102"/>
            <a:ext cx="2725446" cy="204408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3492" y="3891175"/>
            <a:ext cx="2725430" cy="2044072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8495" y="1847105"/>
            <a:ext cx="2725429" cy="204407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90555" y="552690"/>
            <a:ext cx="77832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 Regular" panose="02020503050405090304" charset="0"/>
                <a:ea typeface="Songti SC Regular" panose="02010800040101010101" charset="-122"/>
                <a:cs typeface="Times New Roman Regular" panose="02020503050405090304" charset="0"/>
              </a:rPr>
              <a:t>Segmentation Net Training Details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 Regular" panose="02020503050405090304" charset="0"/>
              <a:ea typeface="Songti SC Regular" panose="02010800040101010101" charset="-122"/>
              <a:cs typeface="Times New Roman Regular" panose="0202050305040509030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4755" y="3670935"/>
            <a:ext cx="4225925" cy="316928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1525" y="0"/>
            <a:ext cx="4894580" cy="367093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626745" y="1335405"/>
            <a:ext cx="6603365" cy="22453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 altLang="zh-CN" sz="2800">
                <a:latin typeface="Times New Roman Regular" panose="02020503050405090304" charset="0"/>
                <a:cs typeface="Times New Roman Regular" panose="02020503050405090304" charset="0"/>
              </a:rPr>
              <a:t>Image scale: 640*480</a:t>
            </a:r>
            <a:endParaRPr lang="en-US" altLang="zh-CN" sz="2800">
              <a:latin typeface="Times New Roman Regular" panose="02020503050405090304" charset="0"/>
              <a:cs typeface="Times New Roman Regular" panose="02020503050405090304" charset="0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 altLang="zh-CN" sz="2800">
                <a:latin typeface="Times New Roman Regular" panose="02020503050405090304" charset="0"/>
                <a:cs typeface="Times New Roman Regular" panose="02020503050405090304" charset="0"/>
              </a:rPr>
              <a:t>Loss: CrossEntropyLoss</a:t>
            </a:r>
            <a:endParaRPr lang="en-US" altLang="zh-CN" sz="2800">
              <a:latin typeface="Times New Roman Regular" panose="02020503050405090304" charset="0"/>
              <a:cs typeface="Times New Roman Regular" panose="02020503050405090304" charset="0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 altLang="zh-CN" sz="2800">
                <a:latin typeface="Times New Roman Regular" panose="02020503050405090304" charset="0"/>
                <a:cs typeface="Times New Roman Regular" panose="02020503050405090304" charset="0"/>
              </a:rPr>
              <a:t>8 samples per GPU</a:t>
            </a:r>
            <a:endParaRPr lang="en-US" altLang="zh-CN" sz="2800">
              <a:latin typeface="Times New Roman Regular" panose="02020503050405090304" charset="0"/>
              <a:cs typeface="Times New Roman Regular" panose="02020503050405090304" charset="0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 altLang="zh-CN" sz="2800">
                <a:latin typeface="Times New Roman Regular" panose="02020503050405090304" charset="0"/>
                <a:cs typeface="Times New Roman Regular" panose="02020503050405090304" charset="0"/>
              </a:rPr>
              <a:t> 10000 iteration</a:t>
            </a:r>
            <a:endParaRPr lang="en-US" altLang="zh-CN" sz="2800">
              <a:latin typeface="Times New Roman Regular" panose="02020503050405090304" charset="0"/>
              <a:cs typeface="Times New Roman Regular" panose="02020503050405090304" charset="0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 altLang="zh-CN" sz="2800">
                <a:latin typeface="Times New Roman Regular" panose="02020503050405090304" charset="0"/>
                <a:cs typeface="Times New Roman Regular" panose="02020503050405090304" charset="0"/>
              </a:rPr>
              <a:t>About 35 minutes to train per object</a:t>
            </a:r>
            <a:endParaRPr lang="en-US" altLang="zh-CN" sz="2800">
              <a:latin typeface="Times New Roman Regular" panose="02020503050405090304" charset="0"/>
              <a:cs typeface="Times New Roman Regular" panose="0202050305040509030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90555" y="552690"/>
            <a:ext cx="77832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Songti SC Regular" panose="02010800040101010101" charset="-122"/>
                <a:ea typeface="Songti SC Regular" panose="02010800040101010101" charset="-122"/>
              </a:rPr>
              <a:t>当前成果 </a:t>
            </a:r>
            <a:r>
              <a:rPr lang="en-US" altLang="zh-CN" sz="3200" dirty="0">
                <a:latin typeface="Songti SC Regular" panose="02010800040101010101" charset="-122"/>
                <a:ea typeface="Songti SC Regular" panose="02010800040101010101" charset="-122"/>
              </a:rPr>
              <a:t>Part-1 </a:t>
            </a:r>
            <a:r>
              <a:rPr lang="zh-CN" altLang="en-US" sz="3200" dirty="0">
                <a:latin typeface="Songti SC Regular" panose="02010800040101010101" charset="-122"/>
                <a:ea typeface="Songti SC Regular" panose="02010800040101010101" charset="-122"/>
              </a:rPr>
              <a:t>基于</a:t>
            </a:r>
            <a:r>
              <a:rPr lang="en-US" altLang="zh-CN" sz="3200" dirty="0">
                <a:latin typeface="Songti SC Regular" panose="02010800040101010101" charset="-122"/>
                <a:ea typeface="Songti SC Regular" panose="02010800040101010101" charset="-122"/>
              </a:rPr>
              <a:t>RGB</a:t>
            </a:r>
            <a:r>
              <a:rPr lang="zh-CN" altLang="en-US" sz="3200" dirty="0">
                <a:latin typeface="Songti SC Regular" panose="02010800040101010101" charset="-122"/>
                <a:ea typeface="Songti SC Regular" panose="02010800040101010101" charset="-122"/>
              </a:rPr>
              <a:t>图像分割</a:t>
            </a:r>
            <a:endParaRPr lang="zh-CN" altLang="en-US" sz="3200" dirty="0">
              <a:latin typeface="Songti SC Regular" panose="02010800040101010101" charset="-122"/>
              <a:ea typeface="Songti SC Regular" panose="02010800040101010101" charset="-122"/>
            </a:endParaRPr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479" y="1904260"/>
            <a:ext cx="2725445" cy="2044084"/>
          </a:xfrm>
          <a:prstGeom prst="rect">
            <a:avLst/>
          </a:prstGeom>
        </p:spPr>
      </p:pic>
      <p:pic>
        <p:nvPicPr>
          <p:cNvPr id="40" name="图片 3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8924" y="1904261"/>
            <a:ext cx="2725437" cy="2044078"/>
          </a:xfrm>
          <a:prstGeom prst="rect">
            <a:avLst/>
          </a:prstGeom>
        </p:spPr>
      </p:pic>
      <p:pic>
        <p:nvPicPr>
          <p:cNvPr id="44" name="图片 4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4369" y="1904261"/>
            <a:ext cx="2725445" cy="2044084"/>
          </a:xfrm>
          <a:prstGeom prst="rect">
            <a:avLst/>
          </a:prstGeom>
        </p:spPr>
      </p:pic>
      <p:pic>
        <p:nvPicPr>
          <p:cNvPr id="48" name="图片 4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9815" y="1907297"/>
            <a:ext cx="2725444" cy="2044084"/>
          </a:xfrm>
          <a:prstGeom prst="rect">
            <a:avLst/>
          </a:prstGeom>
        </p:spPr>
      </p:pic>
      <p:pic>
        <p:nvPicPr>
          <p:cNvPr id="52" name="图片 5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479" y="3948344"/>
            <a:ext cx="2725429" cy="2044072"/>
          </a:xfrm>
          <a:prstGeom prst="rect">
            <a:avLst/>
          </a:prstGeom>
        </p:spPr>
      </p:pic>
      <p:pic>
        <p:nvPicPr>
          <p:cNvPr id="54" name="图片 5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8916" y="3948340"/>
            <a:ext cx="2725431" cy="2044073"/>
          </a:xfrm>
          <a:prstGeom prst="rect">
            <a:avLst/>
          </a:prstGeom>
        </p:spPr>
      </p:pic>
      <p:pic>
        <p:nvPicPr>
          <p:cNvPr id="63" name="图片 6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6257" y="3942263"/>
            <a:ext cx="2741654" cy="2056241"/>
          </a:xfrm>
          <a:prstGeom prst="rect">
            <a:avLst/>
          </a:prstGeom>
        </p:spPr>
      </p:pic>
      <p:pic>
        <p:nvPicPr>
          <p:cNvPr id="65" name="图片 6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7927" y="3948338"/>
            <a:ext cx="2725444" cy="2044083"/>
          </a:xfrm>
          <a:prstGeom prst="rect">
            <a:avLst/>
          </a:prstGeom>
        </p:spPr>
      </p:pic>
      <p:sp>
        <p:nvSpPr>
          <p:cNvPr id="66" name="文本框 65"/>
          <p:cNvSpPr txBox="1"/>
          <p:nvPr/>
        </p:nvSpPr>
        <p:spPr>
          <a:xfrm>
            <a:off x="1748685" y="1534923"/>
            <a:ext cx="759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Image</a:t>
            </a:r>
            <a:endParaRPr lang="zh-CN" altLang="en-US" dirty="0"/>
          </a:p>
        </p:txBody>
      </p:sp>
      <p:sp>
        <p:nvSpPr>
          <p:cNvPr id="67" name="文本框 66"/>
          <p:cNvSpPr txBox="1"/>
          <p:nvPr/>
        </p:nvSpPr>
        <p:spPr>
          <a:xfrm>
            <a:off x="3965979" y="1534923"/>
            <a:ext cx="1771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Image with mask</a:t>
            </a:r>
            <a:endParaRPr lang="zh-CN" altLang="en-US" dirty="0"/>
          </a:p>
        </p:txBody>
      </p:sp>
      <p:sp>
        <p:nvSpPr>
          <p:cNvPr id="68" name="文本框 67"/>
          <p:cNvSpPr txBox="1"/>
          <p:nvPr/>
        </p:nvSpPr>
        <p:spPr>
          <a:xfrm>
            <a:off x="7044828" y="1528851"/>
            <a:ext cx="1080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Our mask</a:t>
            </a:r>
            <a:endParaRPr lang="zh-CN" altLang="en-US" dirty="0"/>
          </a:p>
        </p:txBody>
      </p:sp>
      <p:sp>
        <p:nvSpPr>
          <p:cNvPr id="70" name="文本框 69"/>
          <p:cNvSpPr txBox="1"/>
          <p:nvPr/>
        </p:nvSpPr>
        <p:spPr>
          <a:xfrm>
            <a:off x="9561179" y="1537965"/>
            <a:ext cx="14248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Ground truth</a:t>
            </a:r>
            <a:endParaRPr lang="zh-CN" alt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90555" y="552690"/>
            <a:ext cx="77832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ngti SC Regular" panose="02010800040101010101" charset="-122"/>
                <a:ea typeface="Songti SC Regular" panose="02010800040101010101" charset="-122"/>
                <a:cs typeface="+mn-cs"/>
              </a:rPr>
              <a:t>当前成果 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ngti SC Regular" panose="02010800040101010101" charset="-122"/>
                <a:ea typeface="Songti SC Regular" panose="02010800040101010101" charset="-122"/>
                <a:cs typeface="+mn-cs"/>
              </a:rPr>
              <a:t>Part-1 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ngti SC Regular" panose="02010800040101010101" charset="-122"/>
                <a:ea typeface="Songti SC Regular" panose="02010800040101010101" charset="-122"/>
                <a:cs typeface="+mn-cs"/>
              </a:rPr>
              <a:t>基于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ngti SC Regular" panose="02010800040101010101" charset="-122"/>
                <a:ea typeface="Songti SC Regular" panose="02010800040101010101" charset="-122"/>
                <a:cs typeface="+mn-cs"/>
              </a:rPr>
              <a:t>RGB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ngti SC Regular" panose="02010800040101010101" charset="-122"/>
                <a:ea typeface="Songti SC Regular" panose="02010800040101010101" charset="-122"/>
                <a:cs typeface="+mn-cs"/>
              </a:rPr>
              <a:t>图像分割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ngti SC Regular" panose="02010800040101010101" charset="-122"/>
              <a:ea typeface="Songti SC Regular" panose="02010800040101010101" charset="-122"/>
              <a:cs typeface="+mn-cs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471" y="1904252"/>
            <a:ext cx="2725446" cy="204408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8908" y="1904252"/>
            <a:ext cx="2725429" cy="2044072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4337" y="1904252"/>
            <a:ext cx="2725429" cy="2044072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9757" y="1904252"/>
            <a:ext cx="2725429" cy="2044072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472" y="3948325"/>
            <a:ext cx="2725430" cy="2044072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8903" y="3948324"/>
            <a:ext cx="2725430" cy="2044073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4323" y="3948323"/>
            <a:ext cx="2725430" cy="2044072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9755" y="3948323"/>
            <a:ext cx="2725431" cy="2044073"/>
          </a:xfrm>
          <a:prstGeom prst="rect">
            <a:avLst/>
          </a:prstGeom>
        </p:spPr>
      </p:pic>
      <p:sp>
        <p:nvSpPr>
          <p:cNvPr id="27" name="文本框 26"/>
          <p:cNvSpPr txBox="1"/>
          <p:nvPr/>
        </p:nvSpPr>
        <p:spPr>
          <a:xfrm>
            <a:off x="1748685" y="1534923"/>
            <a:ext cx="759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Image</a:t>
            </a:r>
            <a:endParaRPr lang="zh-CN" altLang="en-US" dirty="0"/>
          </a:p>
        </p:txBody>
      </p:sp>
      <p:sp>
        <p:nvSpPr>
          <p:cNvPr id="28" name="文本框 27"/>
          <p:cNvSpPr txBox="1"/>
          <p:nvPr/>
        </p:nvSpPr>
        <p:spPr>
          <a:xfrm>
            <a:off x="3965979" y="1534923"/>
            <a:ext cx="1771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Image with mask</a:t>
            </a:r>
            <a:endParaRPr lang="zh-CN" altLang="en-US" dirty="0"/>
          </a:p>
        </p:txBody>
      </p:sp>
      <p:sp>
        <p:nvSpPr>
          <p:cNvPr id="29" name="文本框 28"/>
          <p:cNvSpPr txBox="1"/>
          <p:nvPr/>
        </p:nvSpPr>
        <p:spPr>
          <a:xfrm>
            <a:off x="7044828" y="1528851"/>
            <a:ext cx="1080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Our mask</a:t>
            </a:r>
            <a:endParaRPr lang="zh-CN" altLang="en-US" dirty="0"/>
          </a:p>
        </p:txBody>
      </p:sp>
      <p:sp>
        <p:nvSpPr>
          <p:cNvPr id="30" name="文本框 29"/>
          <p:cNvSpPr txBox="1"/>
          <p:nvPr/>
        </p:nvSpPr>
        <p:spPr>
          <a:xfrm>
            <a:off x="9561179" y="1537965"/>
            <a:ext cx="14248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Ground truth</a:t>
            </a:r>
            <a:endParaRPr lang="zh-CN" alt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90555" y="552690"/>
            <a:ext cx="77832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ngti SC Regular" panose="02010800040101010101" charset="-122"/>
                <a:ea typeface="Songti SC Regular" panose="02010800040101010101" charset="-122"/>
                <a:cs typeface="+mn-cs"/>
              </a:rPr>
              <a:t>当前成果 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ngti SC Regular" panose="02010800040101010101" charset="-122"/>
                <a:ea typeface="Songti SC Regular" panose="02010800040101010101" charset="-122"/>
                <a:cs typeface="+mn-cs"/>
              </a:rPr>
              <a:t>Part-1 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ngti SC Regular" panose="02010800040101010101" charset="-122"/>
                <a:ea typeface="Songti SC Regular" panose="02010800040101010101" charset="-122"/>
                <a:cs typeface="+mn-cs"/>
              </a:rPr>
              <a:t>基于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ngti SC Regular" panose="02010800040101010101" charset="-122"/>
                <a:ea typeface="Songti SC Regular" panose="02010800040101010101" charset="-122"/>
                <a:cs typeface="+mn-cs"/>
              </a:rPr>
              <a:t>RGB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ngti SC Regular" panose="02010800040101010101" charset="-122"/>
                <a:ea typeface="Songti SC Regular" panose="02010800040101010101" charset="-122"/>
                <a:cs typeface="+mn-cs"/>
              </a:rPr>
              <a:t>图像分割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ngti SC Regular" panose="02010800040101010101" charset="-122"/>
              <a:ea typeface="Songti SC Regular" panose="02010800040101010101" charset="-122"/>
              <a:cs typeface="+mn-cs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470" y="1904255"/>
            <a:ext cx="2725429" cy="2044072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8900" y="1904254"/>
            <a:ext cx="2725420" cy="2044065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4319" y="1904254"/>
            <a:ext cx="2725420" cy="2044065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9739" y="1904254"/>
            <a:ext cx="2725420" cy="2044065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1748685" y="1534923"/>
            <a:ext cx="759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Image</a:t>
            </a:r>
            <a:endParaRPr lang="zh-CN" altLang="en-US" dirty="0"/>
          </a:p>
        </p:txBody>
      </p:sp>
      <p:sp>
        <p:nvSpPr>
          <p:cNvPr id="24" name="文本框 23"/>
          <p:cNvSpPr txBox="1"/>
          <p:nvPr/>
        </p:nvSpPr>
        <p:spPr>
          <a:xfrm>
            <a:off x="3965979" y="1534923"/>
            <a:ext cx="1771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Image with mask</a:t>
            </a:r>
            <a:endParaRPr lang="zh-CN" altLang="en-US" dirty="0"/>
          </a:p>
        </p:txBody>
      </p:sp>
      <p:sp>
        <p:nvSpPr>
          <p:cNvPr id="25" name="文本框 24"/>
          <p:cNvSpPr txBox="1"/>
          <p:nvPr/>
        </p:nvSpPr>
        <p:spPr>
          <a:xfrm>
            <a:off x="7044828" y="1528851"/>
            <a:ext cx="1080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Our mask</a:t>
            </a:r>
            <a:endParaRPr lang="zh-CN" altLang="en-US" dirty="0"/>
          </a:p>
        </p:txBody>
      </p:sp>
      <p:sp>
        <p:nvSpPr>
          <p:cNvPr id="26" name="文本框 25"/>
          <p:cNvSpPr txBox="1"/>
          <p:nvPr/>
        </p:nvSpPr>
        <p:spPr>
          <a:xfrm>
            <a:off x="9561179" y="1537965"/>
            <a:ext cx="14248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Ground truth</a:t>
            </a:r>
            <a:endParaRPr lang="zh-CN" alt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90555" y="552690"/>
            <a:ext cx="77832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ngti SC Regular" panose="02010800040101010101" charset="-122"/>
                <a:ea typeface="Songti SC Regular" panose="02010800040101010101" charset="-122"/>
                <a:cs typeface="+mn-cs"/>
              </a:rPr>
              <a:t>当前成果 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ngti SC Regular" panose="02010800040101010101" charset="-122"/>
                <a:ea typeface="Songti SC Regular" panose="02010800040101010101" charset="-122"/>
                <a:cs typeface="+mn-cs"/>
              </a:rPr>
              <a:t>Part-1 RGB-Based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ngti SC Regular" panose="02010800040101010101" charset="-122"/>
              <a:ea typeface="Songti SC Regular" panose="02010800040101010101" charset="-122"/>
              <a:cs typeface="+mn-cs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263201" y="1464814"/>
            <a:ext cx="24767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Our Accuracy</a:t>
            </a:r>
            <a:endParaRPr lang="zh-CN" altLang="en-US" sz="32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37423" y="1136255"/>
            <a:ext cx="3573851" cy="5389141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2868</Words>
  <Application>WPS 演示</Application>
  <PresentationFormat>宽屏</PresentationFormat>
  <Paragraphs>132</Paragraphs>
  <Slides>19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39" baseType="lpstr">
      <vt:lpstr>Arial</vt:lpstr>
      <vt:lpstr>方正书宋_GBK</vt:lpstr>
      <vt:lpstr>Wingdings</vt:lpstr>
      <vt:lpstr>Songti SC Regular</vt:lpstr>
      <vt:lpstr>宋体</vt:lpstr>
      <vt:lpstr>微软雅黑</vt:lpstr>
      <vt:lpstr>汉仪旗黑</vt:lpstr>
      <vt:lpstr>Times New Roman Regular</vt:lpstr>
      <vt:lpstr>Times New Roman</vt:lpstr>
      <vt:lpstr>楷体_GB2312</vt:lpstr>
      <vt:lpstr>汉仪楷体简</vt:lpstr>
      <vt:lpstr>Road Rage</vt:lpstr>
      <vt:lpstr>宋体</vt:lpstr>
      <vt:lpstr>Arial Unicode MS</vt:lpstr>
      <vt:lpstr>Calibri</vt:lpstr>
      <vt:lpstr>Helvetica Neue</vt:lpstr>
      <vt:lpstr>汉仪书宋二KW</vt:lpstr>
      <vt:lpstr>Calibri Light</vt:lpstr>
      <vt:lpstr>苹方-简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当前成果 Part-4 End to End Training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WWW</dc:creator>
  <cp:lastModifiedBy>leo</cp:lastModifiedBy>
  <cp:revision>199</cp:revision>
  <dcterms:created xsi:type="dcterms:W3CDTF">2021-06-06T04:23:44Z</dcterms:created>
  <dcterms:modified xsi:type="dcterms:W3CDTF">2021-06-06T04:23:44Z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2052-3.5.1.5630</vt:lpwstr>
  </property>
</Properties>
</file>